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4" r:id="rId5"/>
    <p:sldId id="260" r:id="rId6"/>
    <p:sldId id="265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4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5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4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0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0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F6080-D71A-4247-8489-AFA5EBBE0DA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B2FA-A9BE-4522-AE34-83FEAEFC1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5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13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173"/>
            <a:ext cx="12221807" cy="944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0E464E-799B-4606-BE46-96215EB306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5E5EF"/>
              </a:clrFrom>
              <a:clrTo>
                <a:srgbClr val="E5E5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5" y="1477611"/>
            <a:ext cx="9417189" cy="1719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CF7749-6906-4FCE-8E96-6C7D229FC8B6}"/>
              </a:ext>
            </a:extLst>
          </p:cNvPr>
          <p:cNvSpPr txBox="1"/>
          <p:nvPr/>
        </p:nvSpPr>
        <p:spPr>
          <a:xfrm>
            <a:off x="3196742" y="3664915"/>
            <a:ext cx="67080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27 February 2020</a:t>
            </a:r>
          </a:p>
          <a:p>
            <a:pPr algn="ctr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Bacolod City, Negros Occidental</a:t>
            </a:r>
          </a:p>
        </p:txBody>
      </p:sp>
    </p:spTree>
    <p:extLst>
      <p:ext uri="{BB962C8B-B14F-4D97-AF65-F5344CB8AC3E}">
        <p14:creationId xmlns:p14="http://schemas.microsoft.com/office/powerpoint/2010/main" val="65263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1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173"/>
            <a:ext cx="12221807" cy="94447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D2BE3A-25BC-4464-9DA6-3F2CAC818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27166"/>
              </p:ext>
            </p:extLst>
          </p:nvPr>
        </p:nvGraphicFramePr>
        <p:xfrm>
          <a:off x="361807" y="1633808"/>
          <a:ext cx="3907585" cy="2482850"/>
        </p:xfrm>
        <a:graphic>
          <a:graphicData uri="http://schemas.openxmlformats.org/drawingml/2006/table">
            <a:tbl>
              <a:tblPr/>
              <a:tblGrid>
                <a:gridCol w="2447177">
                  <a:extLst>
                    <a:ext uri="{9D8B030D-6E8A-4147-A177-3AD203B41FA5}">
                      <a16:colId xmlns:a16="http://schemas.microsoft.com/office/drawing/2014/main" val="2386619933"/>
                    </a:ext>
                  </a:extLst>
                </a:gridCol>
                <a:gridCol w="664420">
                  <a:extLst>
                    <a:ext uri="{9D8B030D-6E8A-4147-A177-3AD203B41FA5}">
                      <a16:colId xmlns:a16="http://schemas.microsoft.com/office/drawing/2014/main" val="753769484"/>
                    </a:ext>
                  </a:extLst>
                </a:gridCol>
                <a:gridCol w="795988">
                  <a:extLst>
                    <a:ext uri="{9D8B030D-6E8A-4147-A177-3AD203B41FA5}">
                      <a16:colId xmlns:a16="http://schemas.microsoft.com/office/drawing/2014/main" val="342713194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Phil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Negros Occ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3424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Operational WD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450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Non-operational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595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LGU-run/operated WD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4168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Private-operated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4073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Dissolved WD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351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5807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6B9F50-6FE1-486E-82DF-58FD9D871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28116"/>
              </p:ext>
            </p:extLst>
          </p:nvPr>
        </p:nvGraphicFramePr>
        <p:xfrm>
          <a:off x="4874104" y="1173059"/>
          <a:ext cx="6802587" cy="4080510"/>
        </p:xfrm>
        <a:graphic>
          <a:graphicData uri="http://schemas.openxmlformats.org/drawingml/2006/table">
            <a:tbl>
              <a:tblPr/>
              <a:tblGrid>
                <a:gridCol w="4217269">
                  <a:extLst>
                    <a:ext uri="{9D8B030D-6E8A-4147-A177-3AD203B41FA5}">
                      <a16:colId xmlns:a16="http://schemas.microsoft.com/office/drawing/2014/main" val="3422125043"/>
                    </a:ext>
                  </a:extLst>
                </a:gridCol>
                <a:gridCol w="1386111">
                  <a:extLst>
                    <a:ext uri="{9D8B030D-6E8A-4147-A177-3AD203B41FA5}">
                      <a16:colId xmlns:a16="http://schemas.microsoft.com/office/drawing/2014/main" val="2320958669"/>
                    </a:ext>
                  </a:extLst>
                </a:gridCol>
                <a:gridCol w="1199207">
                  <a:extLst>
                    <a:ext uri="{9D8B030D-6E8A-4147-A177-3AD203B41FA5}">
                      <a16:colId xmlns:a16="http://schemas.microsoft.com/office/drawing/2014/main" val="1865199387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Negros Occ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502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Operational WDs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6933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population in Operational WDs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52,052,676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2,302,391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2773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Served Population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20,723,922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698,223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6079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Unserved Population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31,328,754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1,604,168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3548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945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Production of Operational WDs (m</a:t>
                      </a:r>
                      <a:r>
                        <a:rPr lang="en-US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/day)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3,319,931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129,464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226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Requirement to Satisfy Total  Demand (m</a:t>
                      </a:r>
                      <a:r>
                        <a:rPr lang="en-US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/day)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5,205,268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230,239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5705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Deficiency in Supply (m</a:t>
                      </a:r>
                      <a:r>
                        <a:rPr lang="en-US" sz="22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/day)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1,885,336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100,775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421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91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1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173"/>
            <a:ext cx="12221807" cy="9444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680" y="1627451"/>
            <a:ext cx="11795760" cy="1752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27" y="1796028"/>
            <a:ext cx="1224897" cy="14154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09400" y="1713798"/>
            <a:ext cx="9488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Expand Coverage and Reliable Water Service at Affordable Rates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45927" y="1850306"/>
            <a:ext cx="10445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</a:pPr>
            <a:endParaRPr lang="en-US" dirty="0">
              <a:ea typeface="Cambria Math" panose="02040503050406030204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715 Water Districts are operational</a:t>
            </a:r>
          </a:p>
          <a:p>
            <a:pPr marL="174625" lvl="0" indent="-17462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90% of households in the service areas have been given access to safe water service by the operational water districts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" y="3675786"/>
            <a:ext cx="11795760" cy="25649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42056" y="3831353"/>
            <a:ext cx="10292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Provide Adequate Sanitation Including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Septage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Sewerage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5927" y="4267627"/>
            <a:ext cx="10445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100% of water districts in the Manila Bay area are compliant to the Supreme Court </a:t>
            </a:r>
            <a:r>
              <a:rPr lang="en-US" sz="2400" i="1" dirty="0">
                <a:ea typeface="Cambria Math" panose="02040503050406030204" pitchFamily="18" charset="0"/>
              </a:rPr>
              <a:t>mandamus</a:t>
            </a:r>
            <a:r>
              <a:rPr lang="en-US" sz="2400" dirty="0">
                <a:ea typeface="Cambria Math" panose="02040503050406030204" pitchFamily="18" charset="0"/>
              </a:rPr>
              <a:t> by CY 2020</a:t>
            </a:r>
          </a:p>
          <a:p>
            <a:pPr marL="114300" lvl="0" indent="-1143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100% of operational water districts have been trained on sanitation orientation and awareness</a:t>
            </a:r>
          </a:p>
          <a:p>
            <a:pPr marL="114300" lvl="0" indent="-1143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Sanitation Plans and Projects of WDs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55" y="3947160"/>
            <a:ext cx="1224897" cy="21107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0157" y="958494"/>
            <a:ext cx="948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LWUA’s Strategic Direction (2017 – 2022)</a:t>
            </a:r>
          </a:p>
        </p:txBody>
      </p:sp>
    </p:spTree>
    <p:extLst>
      <p:ext uri="{BB962C8B-B14F-4D97-AF65-F5344CB8AC3E}">
        <p14:creationId xmlns:p14="http://schemas.microsoft.com/office/powerpoint/2010/main" val="296078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173"/>
            <a:ext cx="12221807" cy="9444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82880" y="1525510"/>
            <a:ext cx="11795760" cy="159107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0564" y="1525510"/>
            <a:ext cx="10292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Ensure Reliable and Economically Viable Water Districts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0564" y="1845788"/>
            <a:ext cx="10445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Operational water districts are supplying 24/7</a:t>
            </a:r>
          </a:p>
          <a:p>
            <a:pPr marL="114300" lvl="0" indent="-1143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Operational water districts are consistently compliant to PNSDW</a:t>
            </a:r>
          </a:p>
          <a:p>
            <a:pPr marL="114300" lvl="0" indent="-1143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Operational water districts have NRW not more than 20%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75" y="1597980"/>
            <a:ext cx="1343250" cy="136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7780" y="940297"/>
            <a:ext cx="844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LWUA’s Strategic Direction (2017 – 2022)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2880" y="3598149"/>
            <a:ext cx="11795760" cy="25724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0564" y="3622398"/>
            <a:ext cx="6808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Institutionalize Good Governance in Water Districts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0564" y="4108311"/>
            <a:ext cx="9751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</a:rPr>
              <a:t>Water districts have approved </a:t>
            </a:r>
          </a:p>
          <a:p>
            <a:pPr marL="460375" lvl="0" indent="-2301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Water Safety Plan</a:t>
            </a:r>
          </a:p>
          <a:p>
            <a:pPr marL="460375" lvl="0" indent="-2301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Business Plan</a:t>
            </a:r>
          </a:p>
          <a:p>
            <a:pPr marL="460375" lvl="0" indent="-2301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Contingency</a:t>
            </a:r>
          </a:p>
          <a:p>
            <a:pPr marL="460375" lvl="0" indent="-230188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mbria Math" panose="02040503050406030204" pitchFamily="18" charset="0"/>
              </a:rPr>
              <a:t>Business Continuity Plan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75" y="4136233"/>
            <a:ext cx="1343250" cy="1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173"/>
            <a:ext cx="12221807" cy="9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8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173"/>
            <a:ext cx="12221807" cy="94447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E5658F-8A2C-4522-B929-C6CFA6084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4423"/>
              </p:ext>
            </p:extLst>
          </p:nvPr>
        </p:nvGraphicFramePr>
        <p:xfrm>
          <a:off x="279948" y="1159874"/>
          <a:ext cx="7364173" cy="4997450"/>
        </p:xfrm>
        <a:graphic>
          <a:graphicData uri="http://schemas.openxmlformats.org/drawingml/2006/table">
            <a:tbl>
              <a:tblPr/>
              <a:tblGrid>
                <a:gridCol w="1452012">
                  <a:extLst>
                    <a:ext uri="{9D8B030D-6E8A-4147-A177-3AD203B41FA5}">
                      <a16:colId xmlns:a16="http://schemas.microsoft.com/office/drawing/2014/main" val="1023458888"/>
                    </a:ext>
                  </a:extLst>
                </a:gridCol>
                <a:gridCol w="735951">
                  <a:extLst>
                    <a:ext uri="{9D8B030D-6E8A-4147-A177-3AD203B41FA5}">
                      <a16:colId xmlns:a16="http://schemas.microsoft.com/office/drawing/2014/main" val="913565304"/>
                    </a:ext>
                  </a:extLst>
                </a:gridCol>
                <a:gridCol w="855295">
                  <a:extLst>
                    <a:ext uri="{9D8B030D-6E8A-4147-A177-3AD203B41FA5}">
                      <a16:colId xmlns:a16="http://schemas.microsoft.com/office/drawing/2014/main" val="2966613973"/>
                    </a:ext>
                  </a:extLst>
                </a:gridCol>
                <a:gridCol w="855295">
                  <a:extLst>
                    <a:ext uri="{9D8B030D-6E8A-4147-A177-3AD203B41FA5}">
                      <a16:colId xmlns:a16="http://schemas.microsoft.com/office/drawing/2014/main" val="3428592864"/>
                    </a:ext>
                  </a:extLst>
                </a:gridCol>
                <a:gridCol w="380342">
                  <a:extLst>
                    <a:ext uri="{9D8B030D-6E8A-4147-A177-3AD203B41FA5}">
                      <a16:colId xmlns:a16="http://schemas.microsoft.com/office/drawing/2014/main" val="2717469506"/>
                    </a:ext>
                  </a:extLst>
                </a:gridCol>
                <a:gridCol w="1105174">
                  <a:extLst>
                    <a:ext uri="{9D8B030D-6E8A-4147-A177-3AD203B41FA5}">
                      <a16:colId xmlns:a16="http://schemas.microsoft.com/office/drawing/2014/main" val="225599811"/>
                    </a:ext>
                  </a:extLst>
                </a:gridCol>
                <a:gridCol w="1065704">
                  <a:extLst>
                    <a:ext uri="{9D8B030D-6E8A-4147-A177-3AD203B41FA5}">
                      <a16:colId xmlns:a16="http://schemas.microsoft.com/office/drawing/2014/main" val="35866451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76029736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 Con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 Served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Pop Served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Billed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347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BINALBAGAN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1,191,598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876,385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6330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ESCALANTE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671,877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381,789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1131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79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KABANKALAN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1,924,711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1,344,431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3077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CARLOTA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4,180,089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2,925,575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5706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CASTELLANA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875,847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513,722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2863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MANAPLA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552,739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486,841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7759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PULUPANDAN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415,963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378,441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0600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3,924,006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3,205,055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6395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SILAY 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2,561,959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1,896,750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919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SIPALAY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290,625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254,074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4112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TALISAY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3,356,280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2,667,545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868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VICTORIAS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2,583,291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1,893,213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0535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BACOLOD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247,486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18,763,405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12,803,462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627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BAGO 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313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CADIZ 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2,944,434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2,059,782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882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MURCIA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1,796,368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1,386,889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570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HIMAMAYLAN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1,220,998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890,305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851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EB1A57-7817-4E18-BC3B-2CDEB7231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54270"/>
              </p:ext>
            </p:extLst>
          </p:nvPr>
        </p:nvGraphicFramePr>
        <p:xfrm>
          <a:off x="9525548" y="4376291"/>
          <a:ext cx="2329628" cy="1684020"/>
        </p:xfrm>
        <a:graphic>
          <a:graphicData uri="http://schemas.openxmlformats.org/drawingml/2006/table">
            <a:tbl>
              <a:tblPr/>
              <a:tblGrid>
                <a:gridCol w="2329628">
                  <a:extLst>
                    <a:ext uri="{9D8B030D-6E8A-4147-A177-3AD203B41FA5}">
                      <a16:colId xmlns:a16="http://schemas.microsoft.com/office/drawing/2014/main" val="920118191"/>
                    </a:ext>
                  </a:extLst>
                </a:gridCol>
              </a:tblGrid>
              <a:tr h="198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CAUAYAN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93223"/>
                  </a:ext>
                </a:extLst>
              </a:tr>
              <a:tr h="198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ENRIQUE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89860"/>
                  </a:ext>
                </a:extLst>
              </a:tr>
              <a:tr h="198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22784"/>
                  </a:ext>
                </a:extLst>
              </a:tr>
              <a:tr h="198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MOISES PADILLA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376500"/>
                  </a:ext>
                </a:extLst>
              </a:tr>
              <a:tr h="198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HINIGARAN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198180"/>
                  </a:ext>
                </a:extLst>
              </a:tr>
              <a:tr h="170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PONTEVEDRA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9267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DEE71E-74C6-4C9B-86E1-007D39CDEEF3}"/>
              </a:ext>
            </a:extLst>
          </p:cNvPr>
          <p:cNvSpPr/>
          <p:nvPr/>
        </p:nvSpPr>
        <p:spPr>
          <a:xfrm>
            <a:off x="4540601" y="6157324"/>
            <a:ext cx="314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47,254,190</a:t>
            </a:r>
            <a:r>
              <a:rPr lang="en-US" b="1" dirty="0"/>
              <a:t> 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33,964,259</a:t>
            </a:r>
            <a:r>
              <a:rPr lang="en-US" b="1" dirty="0"/>
              <a:t>  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28.12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45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173"/>
            <a:ext cx="12221807" cy="944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0500" y="3086100"/>
            <a:ext cx="5554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Edwardian Script ITC" panose="030303020407070D08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9809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173"/>
            <a:ext cx="12221807" cy="9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173"/>
            <a:ext cx="12221807" cy="9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6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415</Words>
  <Application>Microsoft Office PowerPoint</Application>
  <PresentationFormat>Widescreen</PresentationFormat>
  <Paragraphs>222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Edwardian Script ITC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Itay</dc:creator>
  <cp:lastModifiedBy>Itay</cp:lastModifiedBy>
  <cp:revision>23</cp:revision>
  <cp:lastPrinted>2020-02-26T08:22:44Z</cp:lastPrinted>
  <dcterms:created xsi:type="dcterms:W3CDTF">2016-10-27T14:46:46Z</dcterms:created>
  <dcterms:modified xsi:type="dcterms:W3CDTF">2020-02-26T15:42:47Z</dcterms:modified>
</cp:coreProperties>
</file>